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304" r:id="rId4"/>
    <p:sldId id="303" r:id="rId5"/>
    <p:sldId id="301" r:id="rId6"/>
    <p:sldId id="276" r:id="rId7"/>
    <p:sldId id="302" r:id="rId8"/>
    <p:sldId id="277" r:id="rId9"/>
    <p:sldId id="280" r:id="rId10"/>
    <p:sldId id="285" r:id="rId11"/>
    <p:sldId id="278" r:id="rId12"/>
    <p:sldId id="305" r:id="rId13"/>
    <p:sldId id="290" r:id="rId14"/>
    <p:sldId id="291" r:id="rId15"/>
    <p:sldId id="292" r:id="rId16"/>
    <p:sldId id="295" r:id="rId17"/>
    <p:sldId id="296" r:id="rId18"/>
    <p:sldId id="293" r:id="rId19"/>
    <p:sldId id="299" r:id="rId20"/>
    <p:sldId id="28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57" autoAdjust="0"/>
    <p:restoredTop sz="94660"/>
  </p:normalViewPr>
  <p:slideViewPr>
    <p:cSldViewPr snapToGrid="0">
      <p:cViewPr>
        <p:scale>
          <a:sx n="66" d="100"/>
          <a:sy n="66" d="100"/>
        </p:scale>
        <p:origin x="86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1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7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12A45509-B1E1-48DF-AD66-06D2BDEAD87C}"/>
              </a:ext>
            </a:extLst>
          </p:cNvPr>
          <p:cNvSpPr txBox="1">
            <a:spLocks/>
          </p:cNvSpPr>
          <p:nvPr userDrawn="1"/>
        </p:nvSpPr>
        <p:spPr>
          <a:xfrm>
            <a:off x="11443970" y="6356350"/>
            <a:ext cx="5715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D4F367A-83BC-4355-9D6E-89BB7041BBD9}" type="slidenum">
              <a:rPr lang="en-US" sz="1800" b="1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4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2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1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7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0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90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4C5-F4B7-4C8D-885F-F4AA8ACFBF46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4345E-E3CE-435A-9158-14CEB8592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2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3911" y="910212"/>
            <a:ext cx="6817957" cy="1967345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RANCANG BANGUN SISTEM INFORMASI </a:t>
            </a:r>
            <a:r>
              <a:rPr lang="en-US" sz="24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PENJUALAN UMKM LAMPUNG (STUDI KASUS: ELMUNA CHIPS PADA PT.NAJIYA FOOD)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A412CD8-A0C1-4A32-BFB2-493AEB48342B}"/>
              </a:ext>
            </a:extLst>
          </p:cNvPr>
          <p:cNvSpPr txBox="1"/>
          <p:nvPr/>
        </p:nvSpPr>
        <p:spPr>
          <a:xfrm>
            <a:off x="6447519" y="3105834"/>
            <a:ext cx="347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Nicke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Vita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Faizah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412020618041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EF81D4-20FA-3C1E-0CE6-16797284C1D3}"/>
              </a:ext>
            </a:extLst>
          </p:cNvPr>
          <p:cNvSpPr txBox="1"/>
          <p:nvPr/>
        </p:nvSpPr>
        <p:spPr>
          <a:xfrm>
            <a:off x="5073197" y="4208719"/>
            <a:ext cx="6219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Universitas Darussalam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Gontor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865AD8-A6F1-B34C-F6D6-1A27479716D5}"/>
              </a:ext>
            </a:extLst>
          </p:cNvPr>
          <p:cNvSpPr txBox="1"/>
          <p:nvPr/>
        </p:nvSpPr>
        <p:spPr>
          <a:xfrm>
            <a:off x="7899312" y="5882941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Minggu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26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Mei 2024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9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Tahapan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Penelitian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C:\Users\asus\Downloads\flowchar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5" y="1813754"/>
            <a:ext cx="3427178" cy="391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asus\AppData\Local\Packages\Microsoft.Windows.Photos_8wekyb3d8bbwe\TempState\ShareServiceTempFolder\flowchart-Halaman-2.drawio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60" y="2492618"/>
            <a:ext cx="3341477" cy="276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asus\AppData\Local\Packages\Microsoft.Windows.Photos_8wekyb3d8bbwe\TempState\ShareServiceTempFolder\flowchart-Activity Diagram.drawio.jpe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"/>
          <a:stretch/>
        </p:blipFill>
        <p:spPr bwMode="auto">
          <a:xfrm>
            <a:off x="7893791" y="1347801"/>
            <a:ext cx="3733800" cy="42587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036445" y="567586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Use Case Diagram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67540" y="5824447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Flowchart Diagram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922645" y="5731933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Hasil dan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Pembahasan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EB43A89-C7A9-7AB4-7904-2C2BA207A1A3}"/>
              </a:ext>
            </a:extLst>
          </p:cNvPr>
          <p:cNvSpPr txBox="1"/>
          <p:nvPr/>
        </p:nvSpPr>
        <p:spPr>
          <a:xfrm>
            <a:off x="5250736" y="298586"/>
            <a:ext cx="4897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interface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visual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dibuat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tampilan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terdapat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system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Elmuna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Chips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Tampilan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Page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pada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User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40" y="1829851"/>
            <a:ext cx="3780285" cy="1852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531"/>
          <a:stretch/>
        </p:blipFill>
        <p:spPr>
          <a:xfrm>
            <a:off x="158588" y="1829851"/>
            <a:ext cx="3668345" cy="1810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31" y="1829851"/>
            <a:ext cx="3850241" cy="19353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47" y="3901048"/>
            <a:ext cx="4011753" cy="19912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118" y="3901048"/>
            <a:ext cx="4105396" cy="201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Hasil dan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Pembahasan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3" y="1525568"/>
            <a:ext cx="3579062" cy="2020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66" y="1525568"/>
            <a:ext cx="3591326" cy="2020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12" y="1525568"/>
            <a:ext cx="3571559" cy="2020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3" y="3908724"/>
            <a:ext cx="3579062" cy="1961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12" y="3908723"/>
            <a:ext cx="3833872" cy="18994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901" y="3908723"/>
            <a:ext cx="3459505" cy="194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Hasil dan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Pembahasan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(Uji Black Box)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481907E-13D8-05A9-0DE1-BC3727692BFF}"/>
              </a:ext>
            </a:extLst>
          </p:cNvPr>
          <p:cNvSpPr txBox="1"/>
          <p:nvPr/>
        </p:nvSpPr>
        <p:spPr>
          <a:xfrm>
            <a:off x="7207470" y="2376249"/>
            <a:ext cx="47900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Montserrat SemiBold" panose="00000700000000000000" pitchFamily="2" charset="0"/>
              </a:rPr>
              <a:t>Berdasarkan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hasil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pengujian</a:t>
            </a:r>
            <a:r>
              <a:rPr lang="en-US" dirty="0">
                <a:latin typeface="Montserrat SemiBold" panose="00000700000000000000" pitchFamily="2" charset="0"/>
              </a:rPr>
              <a:t>, </a:t>
            </a:r>
            <a:r>
              <a:rPr lang="en-US" dirty="0" err="1">
                <a:latin typeface="Montserrat SemiBold" panose="00000700000000000000" pitchFamily="2" charset="0"/>
              </a:rPr>
              <a:t>menunjukkan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bahwa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Sistem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berhasil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terbukti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bahwa</a:t>
            </a:r>
            <a:r>
              <a:rPr lang="en-US" dirty="0">
                <a:latin typeface="Montserrat SemiBold" panose="00000700000000000000" pitchFamily="2" charset="0"/>
              </a:rPr>
              <a:t> semua </a:t>
            </a:r>
            <a:r>
              <a:rPr lang="en-US" dirty="0" err="1">
                <a:latin typeface="Montserrat SemiBold" panose="00000700000000000000" pitchFamily="2" charset="0"/>
              </a:rPr>
              <a:t>fitur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berfungsi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sesuai</a:t>
            </a:r>
            <a:r>
              <a:rPr lang="en-US" dirty="0">
                <a:latin typeface="Montserrat SemiBold" panose="00000700000000000000" pitchFamily="2" charset="0"/>
              </a:rPr>
              <a:t> dengan </a:t>
            </a:r>
            <a:r>
              <a:rPr lang="en-US" dirty="0" err="1">
                <a:latin typeface="Montserrat SemiBold" panose="00000700000000000000" pitchFamily="2" charset="0"/>
              </a:rPr>
              <a:t>harapan</a:t>
            </a:r>
            <a:r>
              <a:rPr lang="en-US" dirty="0">
                <a:latin typeface="Montserrat SemiBold" panose="00000700000000000000" pitchFamily="2" charset="0"/>
              </a:rPr>
              <a:t>, </a:t>
            </a:r>
            <a:r>
              <a:rPr lang="en-US" dirty="0" err="1">
                <a:latin typeface="Montserrat SemiBold" panose="00000700000000000000" pitchFamily="2" charset="0"/>
              </a:rPr>
              <a:t>baik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dalam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kondisi</a:t>
            </a:r>
            <a:r>
              <a:rPr lang="en-US" dirty="0">
                <a:latin typeface="Montserrat SemiBold" panose="00000700000000000000" pitchFamily="2" charset="0"/>
              </a:rPr>
              <a:t> normal </a:t>
            </a:r>
            <a:r>
              <a:rPr lang="en-US" dirty="0" err="1">
                <a:latin typeface="Montserrat SemiBold" panose="00000700000000000000" pitchFamily="2" charset="0"/>
              </a:rPr>
              <a:t>maupun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dalam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keadaan</a:t>
            </a:r>
            <a:r>
              <a:rPr lang="en-US" dirty="0">
                <a:latin typeface="Montserrat SemiBold" panose="00000700000000000000" pitchFamily="2" charset="0"/>
              </a:rPr>
              <a:t> abnormal, </a:t>
            </a:r>
            <a:r>
              <a:rPr lang="en-US" dirty="0" err="1">
                <a:latin typeface="Montserrat SemiBold" panose="00000700000000000000" pitchFamily="2" charset="0"/>
              </a:rPr>
              <a:t>termasuk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saat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terjadi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kesalahan</a:t>
            </a:r>
            <a:r>
              <a:rPr lang="en-US" dirty="0">
                <a:latin typeface="Montserrat SemiBold" panose="00000700000000000000" pitchFamily="2" charset="0"/>
              </a:rPr>
              <a:t> yang </a:t>
            </a:r>
            <a:r>
              <a:rPr lang="en-US" dirty="0" err="1">
                <a:latin typeface="Montserrat SemiBold" panose="00000700000000000000" pitchFamily="2" charset="0"/>
              </a:rPr>
              <a:t>memunculkan</a:t>
            </a:r>
            <a:r>
              <a:rPr lang="en-US" dirty="0">
                <a:latin typeface="Montserrat SemiBold" panose="00000700000000000000" pitchFamily="2" charset="0"/>
              </a:rPr>
              <a:t> pesan. Semua </a:t>
            </a:r>
            <a:r>
              <a:rPr lang="en-US" dirty="0" err="1">
                <a:latin typeface="Montserrat SemiBold" panose="00000700000000000000" pitchFamily="2" charset="0"/>
              </a:rPr>
              <a:t>kinerja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tersebut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sejalan</a:t>
            </a:r>
            <a:r>
              <a:rPr lang="en-US" dirty="0">
                <a:latin typeface="Montserrat SemiBold" panose="00000700000000000000" pitchFamily="2" charset="0"/>
              </a:rPr>
              <a:t> dengan </a:t>
            </a:r>
            <a:r>
              <a:rPr lang="en-US" dirty="0" err="1">
                <a:latin typeface="Montserrat SemiBold" panose="00000700000000000000" pitchFamily="2" charset="0"/>
              </a:rPr>
              <a:t>desain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awal</a:t>
            </a:r>
            <a:r>
              <a:rPr lang="en-US" dirty="0">
                <a:latin typeface="Montserrat SemiBold" panose="00000700000000000000" pitchFamily="2" charset="0"/>
              </a:rPr>
              <a:t> yang </a:t>
            </a:r>
            <a:r>
              <a:rPr lang="en-US" dirty="0" err="1">
                <a:latin typeface="Montserrat SemiBold" panose="00000700000000000000" pitchFamily="2" charset="0"/>
              </a:rPr>
              <a:t>telah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dipersiapkan</a:t>
            </a:r>
            <a:r>
              <a:rPr lang="en-US" dirty="0">
                <a:latin typeface="Montserrat SemiBold" panose="00000700000000000000" pitchFamily="2" charset="0"/>
              </a:rPr>
              <a:t>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2899E4F3-CA37-B243-74E7-FF0E9D32F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979271"/>
              </p:ext>
            </p:extLst>
          </p:nvPr>
        </p:nvGraphicFramePr>
        <p:xfrm>
          <a:off x="1024467" y="1635270"/>
          <a:ext cx="5604933" cy="42659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782">
                  <a:extLst>
                    <a:ext uri="{9D8B030D-6E8A-4147-A177-3AD203B41FA5}">
                      <a16:colId xmlns:a16="http://schemas.microsoft.com/office/drawing/2014/main" xmlns="" val="3054847539"/>
                    </a:ext>
                  </a:extLst>
                </a:gridCol>
                <a:gridCol w="813474">
                  <a:extLst>
                    <a:ext uri="{9D8B030D-6E8A-4147-A177-3AD203B41FA5}">
                      <a16:colId xmlns:a16="http://schemas.microsoft.com/office/drawing/2014/main" xmlns="" val="1645174688"/>
                    </a:ext>
                  </a:extLst>
                </a:gridCol>
                <a:gridCol w="1315980">
                  <a:extLst>
                    <a:ext uri="{9D8B030D-6E8A-4147-A177-3AD203B41FA5}">
                      <a16:colId xmlns:a16="http://schemas.microsoft.com/office/drawing/2014/main" xmlns="" val="1291148248"/>
                    </a:ext>
                  </a:extLst>
                </a:gridCol>
                <a:gridCol w="1984485">
                  <a:extLst>
                    <a:ext uri="{9D8B030D-6E8A-4147-A177-3AD203B41FA5}">
                      <a16:colId xmlns:a16="http://schemas.microsoft.com/office/drawing/2014/main" xmlns="" val="675329352"/>
                    </a:ext>
                  </a:extLst>
                </a:gridCol>
                <a:gridCol w="639212">
                  <a:extLst>
                    <a:ext uri="{9D8B030D-6E8A-4147-A177-3AD203B41FA5}">
                      <a16:colId xmlns:a16="http://schemas.microsoft.com/office/drawing/2014/main" xmlns="" val="4195765536"/>
                    </a:ext>
                  </a:extLst>
                </a:gridCol>
              </a:tblGrid>
              <a:tr h="944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Item yang </a:t>
                      </a:r>
                      <a:r>
                        <a:rPr lang="en-US" sz="1000" kern="100" dirty="0" err="1">
                          <a:effectLst/>
                        </a:rPr>
                        <a:t>Diuji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Sifat</a:t>
                      </a:r>
                      <a:r>
                        <a:rPr lang="en-US" sz="1000" kern="100" dirty="0">
                          <a:effectLst/>
                        </a:rPr>
                        <a:t> </a:t>
                      </a:r>
                      <a:r>
                        <a:rPr lang="en-US" sz="1000" kern="100" dirty="0" err="1">
                          <a:effectLst/>
                        </a:rPr>
                        <a:t>Pengujian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Cara </a:t>
                      </a:r>
                      <a:r>
                        <a:rPr lang="en-US" sz="1000" kern="100" dirty="0" err="1">
                          <a:effectLst/>
                        </a:rPr>
                        <a:t>Pengujian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Hasil</a:t>
                      </a:r>
                      <a:r>
                        <a:rPr lang="en-US" sz="1000" kern="100" dirty="0">
                          <a:effectLst/>
                        </a:rPr>
                        <a:t> yang </a:t>
                      </a:r>
                      <a:r>
                        <a:rPr lang="en-US" sz="1000" kern="100" dirty="0" err="1">
                          <a:effectLst/>
                        </a:rPr>
                        <a:t>Diharapkan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Hasil</a:t>
                      </a:r>
                      <a:r>
                        <a:rPr lang="en-US" sz="1000" kern="100" dirty="0">
                          <a:effectLst/>
                        </a:rPr>
                        <a:t> </a:t>
                      </a:r>
                      <a:r>
                        <a:rPr lang="en-US" sz="1000" kern="100" dirty="0" err="1">
                          <a:effectLst/>
                        </a:rPr>
                        <a:t>Uji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803215"/>
                  </a:ext>
                </a:extLst>
              </a:tr>
              <a:tr h="75577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Login Admin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Normal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Memasukkan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Username: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Passord: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</a:rPr>
                        <a:t>Aplikasi</a:t>
                      </a:r>
                      <a:r>
                        <a:rPr lang="en-US" sz="800" kern="100" dirty="0">
                          <a:effectLst/>
                        </a:rPr>
                        <a:t> </a:t>
                      </a:r>
                      <a:r>
                        <a:rPr lang="en-US" sz="800" kern="100" dirty="0" err="1">
                          <a:effectLst/>
                        </a:rPr>
                        <a:t>akan</a:t>
                      </a:r>
                      <a:r>
                        <a:rPr lang="en-US" sz="800" kern="100" dirty="0">
                          <a:effectLst/>
                        </a:rPr>
                        <a:t> </a:t>
                      </a:r>
                      <a:r>
                        <a:rPr lang="en-US" sz="800" kern="100" dirty="0" err="1">
                          <a:effectLst/>
                        </a:rPr>
                        <a:t>menampilkan</a:t>
                      </a:r>
                      <a:r>
                        <a:rPr lang="en-US" sz="800" kern="100" dirty="0">
                          <a:effectLst/>
                        </a:rPr>
                        <a:t> </a:t>
                      </a:r>
                      <a:r>
                        <a:rPr lang="en-US" sz="800" kern="100" dirty="0" err="1">
                          <a:effectLst/>
                        </a:rPr>
                        <a:t>halaman</a:t>
                      </a:r>
                      <a:r>
                        <a:rPr lang="en-US" sz="800" kern="100" dirty="0">
                          <a:effectLst/>
                        </a:rPr>
                        <a:t> </a:t>
                      </a:r>
                      <a:r>
                        <a:rPr lang="en-US" sz="800" kern="100" dirty="0" smtClean="0">
                          <a:effectLst/>
                        </a:rPr>
                        <a:t>Dashboard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dan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fitur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lainnya</a:t>
                      </a:r>
                      <a:r>
                        <a:rPr lang="en-US" sz="800" kern="100" baseline="0" dirty="0" smtClean="0">
                          <a:effectLst/>
                        </a:rPr>
                        <a:t> yang </a:t>
                      </a:r>
                      <a:r>
                        <a:rPr lang="en-US" sz="800" kern="100" baseline="0" dirty="0" err="1" smtClean="0">
                          <a:effectLst/>
                        </a:rPr>
                        <a:t>dapat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diakses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oleh</a:t>
                      </a:r>
                      <a:r>
                        <a:rPr lang="en-US" sz="800" kern="100" baseline="0" dirty="0" smtClean="0">
                          <a:effectLst/>
                        </a:rPr>
                        <a:t> admin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Berhasil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79633461"/>
                  </a:ext>
                </a:extLst>
              </a:tr>
              <a:tr h="80203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Login User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Normal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</a:rPr>
                        <a:t>Memasukkan</a:t>
                      </a:r>
                      <a:endParaRPr lang="en-US" sz="11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Username:</a:t>
                      </a:r>
                      <a:endParaRPr lang="en-US" sz="11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</a:rPr>
                        <a:t>Passord</a:t>
                      </a:r>
                      <a:r>
                        <a:rPr lang="en-US" sz="800" kern="100" dirty="0">
                          <a:effectLst/>
                        </a:rPr>
                        <a:t>: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</a:rPr>
                        <a:t>Aplikasi</a:t>
                      </a:r>
                      <a:r>
                        <a:rPr lang="en-US" sz="800" kern="100" dirty="0">
                          <a:effectLst/>
                        </a:rPr>
                        <a:t> </a:t>
                      </a:r>
                      <a:r>
                        <a:rPr lang="en-US" sz="800" kern="100" dirty="0" err="1">
                          <a:effectLst/>
                        </a:rPr>
                        <a:t>akan</a:t>
                      </a:r>
                      <a:r>
                        <a:rPr lang="en-US" sz="800" kern="100" dirty="0">
                          <a:effectLst/>
                        </a:rPr>
                        <a:t> </a:t>
                      </a:r>
                      <a:r>
                        <a:rPr lang="en-US" sz="800" kern="100" dirty="0" err="1">
                          <a:effectLst/>
                        </a:rPr>
                        <a:t>menampilkan</a:t>
                      </a:r>
                      <a:r>
                        <a:rPr lang="en-US" sz="800" kern="100" dirty="0">
                          <a:effectLst/>
                        </a:rPr>
                        <a:t> </a:t>
                      </a:r>
                      <a:r>
                        <a:rPr lang="en-US" sz="800" kern="100" dirty="0" err="1" smtClean="0">
                          <a:effectLst/>
                        </a:rPr>
                        <a:t>fitur</a:t>
                      </a:r>
                      <a:r>
                        <a:rPr lang="en-US" sz="800" kern="100" dirty="0" smtClean="0">
                          <a:effectLst/>
                        </a:rPr>
                        <a:t> </a:t>
                      </a:r>
                      <a:r>
                        <a:rPr lang="en-US" sz="800" kern="100" dirty="0" err="1" smtClean="0">
                          <a:effectLst/>
                        </a:rPr>
                        <a:t>pada</a:t>
                      </a:r>
                      <a:r>
                        <a:rPr lang="en-US" sz="800" kern="100" dirty="0" smtClean="0">
                          <a:effectLst/>
                        </a:rPr>
                        <a:t> </a:t>
                      </a:r>
                      <a:r>
                        <a:rPr lang="en-US" sz="800" kern="100" dirty="0" err="1" smtClean="0">
                          <a:effectLst/>
                        </a:rPr>
                        <a:t>navbar</a:t>
                      </a:r>
                      <a:r>
                        <a:rPr lang="en-US" sz="800" kern="100" dirty="0" smtClean="0">
                          <a:effectLst/>
                        </a:rPr>
                        <a:t> yang </a:t>
                      </a:r>
                      <a:r>
                        <a:rPr lang="en-US" sz="800" kern="100" dirty="0" err="1" smtClean="0">
                          <a:effectLst/>
                        </a:rPr>
                        <a:t>hanya</a:t>
                      </a:r>
                      <a:r>
                        <a:rPr lang="en-US" sz="800" kern="100" dirty="0" smtClean="0">
                          <a:effectLst/>
                        </a:rPr>
                        <a:t> </a:t>
                      </a:r>
                      <a:r>
                        <a:rPr lang="en-US" sz="800" kern="100" dirty="0" err="1" smtClean="0">
                          <a:effectLst/>
                        </a:rPr>
                        <a:t>dapat</a:t>
                      </a:r>
                      <a:r>
                        <a:rPr lang="en-US" sz="800" kern="100" dirty="0" smtClean="0">
                          <a:effectLst/>
                        </a:rPr>
                        <a:t> </a:t>
                      </a:r>
                      <a:r>
                        <a:rPr lang="en-US" sz="800" kern="100" dirty="0" err="1" smtClean="0">
                          <a:effectLst/>
                        </a:rPr>
                        <a:t>diakses</a:t>
                      </a:r>
                      <a:r>
                        <a:rPr lang="en-US" sz="800" kern="100" dirty="0" smtClean="0">
                          <a:effectLst/>
                        </a:rPr>
                        <a:t> </a:t>
                      </a:r>
                      <a:r>
                        <a:rPr lang="en-US" sz="800" kern="100" dirty="0" err="1" smtClean="0">
                          <a:effectLst/>
                        </a:rPr>
                        <a:t>setelah</a:t>
                      </a:r>
                      <a:r>
                        <a:rPr lang="en-US" sz="800" kern="100" baseline="0" dirty="0" smtClean="0">
                          <a:effectLst/>
                        </a:rPr>
                        <a:t> login </a:t>
                      </a:r>
                      <a:r>
                        <a:rPr lang="en-US" sz="800" kern="100" baseline="0" dirty="0" err="1" smtClean="0">
                          <a:effectLst/>
                        </a:rPr>
                        <a:t>dan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memasukkan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produk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ke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dalam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keranjang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Berhasil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49371366"/>
                  </a:ext>
                </a:extLst>
              </a:tr>
              <a:tr h="176347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Halaman Dashboard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Normal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Mengecek fungsi fitur pada dashboard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</a:rPr>
                        <a:t>Aplikasi</a:t>
                      </a:r>
                      <a:r>
                        <a:rPr lang="en-US" sz="800" kern="100" dirty="0">
                          <a:effectLst/>
                        </a:rPr>
                        <a:t> </a:t>
                      </a:r>
                      <a:r>
                        <a:rPr lang="en-US" sz="800" kern="100" dirty="0" err="1">
                          <a:effectLst/>
                        </a:rPr>
                        <a:t>akan</a:t>
                      </a:r>
                      <a:r>
                        <a:rPr lang="en-US" sz="800" kern="100" dirty="0">
                          <a:effectLst/>
                        </a:rPr>
                        <a:t> </a:t>
                      </a:r>
                      <a:r>
                        <a:rPr lang="en-US" sz="800" kern="100" dirty="0" err="1">
                          <a:effectLst/>
                        </a:rPr>
                        <a:t>menampilkan</a:t>
                      </a:r>
                      <a:r>
                        <a:rPr lang="en-US" sz="800" kern="100" dirty="0">
                          <a:effectLst/>
                        </a:rPr>
                        <a:t> data </a:t>
                      </a:r>
                      <a:r>
                        <a:rPr lang="en-US" sz="800" kern="100" dirty="0" err="1" smtClean="0">
                          <a:effectLst/>
                        </a:rPr>
                        <a:t>berupa</a:t>
                      </a:r>
                      <a:r>
                        <a:rPr lang="en-US" sz="800" kern="100" dirty="0" smtClean="0">
                          <a:effectLst/>
                        </a:rPr>
                        <a:t> </a:t>
                      </a:r>
                      <a:r>
                        <a:rPr lang="en-US" sz="800" kern="100" dirty="0" err="1" smtClean="0">
                          <a:effectLst/>
                        </a:rPr>
                        <a:t>jumlah</a:t>
                      </a:r>
                      <a:r>
                        <a:rPr lang="en-US" sz="800" kern="100" dirty="0" smtClean="0">
                          <a:effectLst/>
                        </a:rPr>
                        <a:t> </a:t>
                      </a:r>
                      <a:r>
                        <a:rPr lang="en-US" sz="800" kern="100" dirty="0" err="1" smtClean="0">
                          <a:effectLst/>
                        </a:rPr>
                        <a:t>produk</a:t>
                      </a:r>
                      <a:r>
                        <a:rPr lang="en-US" sz="800" kern="100" dirty="0" smtClean="0">
                          <a:effectLst/>
                        </a:rPr>
                        <a:t>, </a:t>
                      </a:r>
                      <a:r>
                        <a:rPr lang="en-US" sz="800" kern="100" dirty="0" err="1" smtClean="0">
                          <a:effectLst/>
                        </a:rPr>
                        <a:t>stok</a:t>
                      </a:r>
                      <a:r>
                        <a:rPr lang="en-US" sz="800" kern="100" dirty="0" smtClean="0">
                          <a:effectLst/>
                        </a:rPr>
                        <a:t> </a:t>
                      </a:r>
                      <a:r>
                        <a:rPr lang="en-US" sz="800" kern="100" dirty="0" err="1" smtClean="0">
                          <a:effectLst/>
                        </a:rPr>
                        <a:t>produk</a:t>
                      </a:r>
                      <a:r>
                        <a:rPr lang="en-US" sz="800" kern="100" baseline="0" dirty="0" smtClean="0">
                          <a:effectLst/>
                        </a:rPr>
                        <a:t> yang </a:t>
                      </a:r>
                      <a:r>
                        <a:rPr lang="en-US" sz="800" kern="100" baseline="0" dirty="0" err="1" smtClean="0">
                          <a:effectLst/>
                        </a:rPr>
                        <a:t>tersedia</a:t>
                      </a:r>
                      <a:r>
                        <a:rPr lang="en-US" sz="800" kern="100" baseline="0" dirty="0" smtClean="0">
                          <a:effectLst/>
                        </a:rPr>
                        <a:t>, </a:t>
                      </a:r>
                      <a:r>
                        <a:rPr lang="en-US" sz="800" kern="100" baseline="0" dirty="0" err="1" smtClean="0">
                          <a:effectLst/>
                        </a:rPr>
                        <a:t>jumlah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transaksi</a:t>
                      </a:r>
                      <a:r>
                        <a:rPr lang="en-US" sz="800" kern="100" baseline="0" dirty="0" smtClean="0">
                          <a:effectLst/>
                        </a:rPr>
                        <a:t> yang </a:t>
                      </a:r>
                      <a:r>
                        <a:rPr lang="en-US" sz="800" kern="100" baseline="0" dirty="0" err="1" smtClean="0">
                          <a:effectLst/>
                        </a:rPr>
                        <a:t>telah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dilakukan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serta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fitur</a:t>
                      </a:r>
                      <a:r>
                        <a:rPr lang="en-US" sz="800" kern="100" baseline="0" dirty="0" smtClean="0">
                          <a:effectLst/>
                        </a:rPr>
                        <a:t> </a:t>
                      </a:r>
                      <a:r>
                        <a:rPr lang="en-US" sz="800" kern="100" baseline="0" dirty="0" err="1" smtClean="0">
                          <a:effectLst/>
                        </a:rPr>
                        <a:t>lainnya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</a:rPr>
                        <a:t>Berhasil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96413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66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Hasil dan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Pembahasan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(Uji Acceptability)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C97F128-8C9B-2F01-DADC-DBD08DFD51C1}"/>
              </a:ext>
            </a:extLst>
          </p:cNvPr>
          <p:cNvSpPr txBox="1"/>
          <p:nvPr/>
        </p:nvSpPr>
        <p:spPr>
          <a:xfrm>
            <a:off x="5442351" y="2473114"/>
            <a:ext cx="6154938" cy="2169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457200" indent="228600" algn="just">
              <a:lnSpc>
                <a:spcPct val="150000"/>
              </a:lnSpc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langkah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evaluasi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bertujuan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untuk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menilai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sejauh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mana website yang di buat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dengan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kriteria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pengguna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Tiga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kelompok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penilai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berbeda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dilibatkan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proses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pengujian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ini: stakeholder,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ahli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media, </a:t>
            </a:r>
            <a:r>
              <a:rPr lang="en-US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dan</a:t>
            </a:r>
            <a:r>
              <a:rPr lang="en-US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mahasiswi</a:t>
            </a:r>
            <a:r>
              <a:rPr lang="en-US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pembeli</a:t>
            </a:r>
            <a:r>
              <a:rPr lang="en-US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endParaRPr lang="en-GB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9F2481B4-E3D4-D375-40DC-CA51E504D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16787"/>
              </p:ext>
            </p:extLst>
          </p:nvPr>
        </p:nvGraphicFramePr>
        <p:xfrm>
          <a:off x="1165298" y="3775439"/>
          <a:ext cx="4054884" cy="19308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0220">
                  <a:extLst>
                    <a:ext uri="{9D8B030D-6E8A-4147-A177-3AD203B41FA5}">
                      <a16:colId xmlns:a16="http://schemas.microsoft.com/office/drawing/2014/main" xmlns="" val="2078163527"/>
                    </a:ext>
                  </a:extLst>
                </a:gridCol>
                <a:gridCol w="1401560">
                  <a:extLst>
                    <a:ext uri="{9D8B030D-6E8A-4147-A177-3AD203B41FA5}">
                      <a16:colId xmlns:a16="http://schemas.microsoft.com/office/drawing/2014/main" xmlns="" val="1936651799"/>
                    </a:ext>
                  </a:extLst>
                </a:gridCol>
                <a:gridCol w="2123104">
                  <a:extLst>
                    <a:ext uri="{9D8B030D-6E8A-4147-A177-3AD203B41FA5}">
                      <a16:colId xmlns:a16="http://schemas.microsoft.com/office/drawing/2014/main" xmlns="" val="2404493537"/>
                    </a:ext>
                  </a:extLst>
                </a:gridCol>
              </a:tblGrid>
              <a:tr h="321813"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Rentang Kriteria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Kriteria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61240311"/>
                  </a:ext>
                </a:extLst>
              </a:tr>
              <a:tr h="321813"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 – 20 %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Sangat Tidak Baik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67623542"/>
                  </a:ext>
                </a:extLst>
              </a:tr>
              <a:tr h="321813"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21 – 40 %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Tidak Baik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17211578"/>
                  </a:ext>
                </a:extLst>
              </a:tr>
              <a:tr h="321813"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41 – 60 %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Kurang </a:t>
                      </a:r>
                      <a:r>
                        <a:rPr lang="en-US" sz="1200" kern="100" dirty="0" err="1">
                          <a:effectLst/>
                        </a:rPr>
                        <a:t>Baik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25422010"/>
                  </a:ext>
                </a:extLst>
              </a:tr>
              <a:tr h="321813"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61 – 80 %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Baik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70177973"/>
                  </a:ext>
                </a:extLst>
              </a:tr>
              <a:tr h="321813"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81 – 100 %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23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Sangat </a:t>
                      </a:r>
                      <a:r>
                        <a:rPr lang="en-US" sz="1200" kern="100" dirty="0" err="1">
                          <a:effectLst/>
                        </a:rPr>
                        <a:t>Baik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630621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3EFBA72-F92A-1C14-A37C-D239B31DD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6995"/>
              </p:ext>
            </p:extLst>
          </p:nvPr>
        </p:nvGraphicFramePr>
        <p:xfrm>
          <a:off x="1165298" y="1445458"/>
          <a:ext cx="3939137" cy="1983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0886">
                  <a:extLst>
                    <a:ext uri="{9D8B030D-6E8A-4147-A177-3AD203B41FA5}">
                      <a16:colId xmlns:a16="http://schemas.microsoft.com/office/drawing/2014/main" xmlns="" val="182328096"/>
                    </a:ext>
                  </a:extLst>
                </a:gridCol>
                <a:gridCol w="2252904">
                  <a:extLst>
                    <a:ext uri="{9D8B030D-6E8A-4147-A177-3AD203B41FA5}">
                      <a16:colId xmlns:a16="http://schemas.microsoft.com/office/drawing/2014/main" xmlns="" val="2220155301"/>
                    </a:ext>
                  </a:extLst>
                </a:gridCol>
                <a:gridCol w="615347">
                  <a:extLst>
                    <a:ext uri="{9D8B030D-6E8A-4147-A177-3AD203B41FA5}">
                      <a16:colId xmlns:a16="http://schemas.microsoft.com/office/drawing/2014/main" xmlns="" val="1134578336"/>
                    </a:ext>
                  </a:extLst>
                </a:gridCol>
              </a:tblGrid>
              <a:tr h="330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Kode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Kategori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Skor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733454518"/>
                  </a:ext>
                </a:extLst>
              </a:tr>
              <a:tr h="330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Sangat Setuju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48960330"/>
                  </a:ext>
                </a:extLst>
              </a:tr>
              <a:tr h="330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Setuju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11639762"/>
                  </a:ext>
                </a:extLst>
              </a:tr>
              <a:tr h="330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N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Cukup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31550531"/>
                  </a:ext>
                </a:extLst>
              </a:tr>
              <a:tr h="330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TS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Kurang cukup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61606722"/>
                  </a:ext>
                </a:extLst>
              </a:tr>
              <a:tr h="330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STS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Tidak cukup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77432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79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Hasil dan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Pembahasan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(Uji Ahli Stakeholder)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FDEBE6A-12C0-7687-9453-6557EF23EC4C}"/>
              </a:ext>
            </a:extLst>
          </p:cNvPr>
          <p:cNvSpPr txBox="1"/>
          <p:nvPr/>
        </p:nvSpPr>
        <p:spPr>
          <a:xfrm>
            <a:off x="5001209" y="1635270"/>
            <a:ext cx="6154938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457200" indent="228600" algn="just">
              <a:lnSpc>
                <a:spcPct val="150000"/>
              </a:lnSpc>
            </a:pP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tanggapan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stakeholder ,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ditemukan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bahwa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system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Elmuna</a:t>
            </a:r>
            <a:r>
              <a:rPr lang="en-GB" sz="1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mencapai</a:t>
            </a:r>
            <a:r>
              <a:rPr lang="en-GB" sz="1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persentase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92</a:t>
            </a:r>
            <a:r>
              <a:rPr lang="en-GB" sz="1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%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pengujian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disimpulkan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bahwa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situs web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cocok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menangani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pengolahan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jual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beli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juga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halaman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user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berupa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terkait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en-GB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perusahaan</a:t>
            </a:r>
            <a:endParaRPr lang="en-GB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23D2211E-72FF-6CC4-010E-4688B9B83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992170"/>
              </p:ext>
            </p:extLst>
          </p:nvPr>
        </p:nvGraphicFramePr>
        <p:xfrm>
          <a:off x="493986" y="1527967"/>
          <a:ext cx="3928111" cy="45580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315">
                  <a:extLst>
                    <a:ext uri="{9D8B030D-6E8A-4147-A177-3AD203B41FA5}">
                      <a16:colId xmlns:a16="http://schemas.microsoft.com/office/drawing/2014/main" xmlns="" val="4055959962"/>
                    </a:ext>
                  </a:extLst>
                </a:gridCol>
                <a:gridCol w="3215788">
                  <a:extLst>
                    <a:ext uri="{9D8B030D-6E8A-4147-A177-3AD203B41FA5}">
                      <a16:colId xmlns:a16="http://schemas.microsoft.com/office/drawing/2014/main" xmlns="" val="830352953"/>
                    </a:ext>
                  </a:extLst>
                </a:gridCol>
                <a:gridCol w="429008">
                  <a:extLst>
                    <a:ext uri="{9D8B030D-6E8A-4147-A177-3AD203B41FA5}">
                      <a16:colId xmlns:a16="http://schemas.microsoft.com/office/drawing/2014/main" xmlns="" val="1881906311"/>
                    </a:ext>
                  </a:extLst>
                </a:gridCol>
              </a:tblGrid>
              <a:tr h="297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No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Soal Kuisioner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Nilai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1965761918"/>
                  </a:ext>
                </a:extLst>
              </a:tr>
              <a:tr h="4503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Sistem informasi peminjaman dan pengaduan sarana prasarana berbasis web universitas darussalam gontor mudah untuk digunakan.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2091874007"/>
                  </a:ext>
                </a:extLst>
              </a:tr>
              <a:tr h="297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2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Sistem informasi ini membantu menemukan informasi yang dibutuhkan dengan cepat dan mudah.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2785617544"/>
                  </a:ext>
                </a:extLst>
              </a:tr>
              <a:tr h="297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3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Tampilan dan desain visual sistem informasi ini memudahkan dalam berinteraksi dengan platform.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1128890769"/>
                  </a:ext>
                </a:extLst>
              </a:tr>
              <a:tr h="4503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4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Sistem informasi ini memberikan solusi yang efektif untuk kebutuhan peminjaman dan pengaduan sarana prasarana di universitas darussalam gontor.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389871621"/>
                  </a:ext>
                </a:extLst>
              </a:tr>
              <a:tr h="297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Akses ke </a:t>
                      </a:r>
                      <a:r>
                        <a:rPr lang="en-US" sz="900" kern="100" dirty="0" err="1">
                          <a:effectLst/>
                        </a:rPr>
                        <a:t>sistem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err="1">
                          <a:effectLst/>
                        </a:rPr>
                        <a:t>informasi</a:t>
                      </a:r>
                      <a:r>
                        <a:rPr lang="en-US" sz="900" kern="100" dirty="0">
                          <a:effectLst/>
                        </a:rPr>
                        <a:t> ini </a:t>
                      </a:r>
                      <a:r>
                        <a:rPr lang="en-US" sz="900" kern="100" dirty="0" err="1">
                          <a:effectLst/>
                        </a:rPr>
                        <a:t>berlangsung</a:t>
                      </a:r>
                      <a:r>
                        <a:rPr lang="en-US" sz="900" kern="100" dirty="0">
                          <a:effectLst/>
                        </a:rPr>
                        <a:t> dengan </a:t>
                      </a:r>
                      <a:r>
                        <a:rPr lang="en-US" sz="900" kern="100" dirty="0" err="1">
                          <a:effectLst/>
                        </a:rPr>
                        <a:t>lancar</a:t>
                      </a:r>
                      <a:r>
                        <a:rPr lang="en-US" sz="900" kern="100" dirty="0">
                          <a:effectLst/>
                        </a:rPr>
                        <a:t> dan </a:t>
                      </a:r>
                      <a:r>
                        <a:rPr lang="en-US" sz="900" kern="100" dirty="0" err="1">
                          <a:effectLst/>
                        </a:rPr>
                        <a:t>responsif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1780319267"/>
                  </a:ext>
                </a:extLst>
              </a:tr>
              <a:tr h="297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6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Sistem ini telah meningkatkan efisiensi proses peminjaman ssarana prasarana di kampus.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909846650"/>
                  </a:ext>
                </a:extLst>
              </a:tr>
              <a:tr h="445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7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Sistem</a:t>
                      </a:r>
                      <a:r>
                        <a:rPr lang="en-US" sz="900" kern="100" dirty="0">
                          <a:effectLst/>
                        </a:rPr>
                        <a:t> ini </a:t>
                      </a:r>
                      <a:r>
                        <a:rPr lang="en-US" sz="900" kern="100" dirty="0" err="1">
                          <a:effectLst/>
                        </a:rPr>
                        <a:t>memudahkan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err="1">
                          <a:effectLst/>
                        </a:rPr>
                        <a:t>dalam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err="1">
                          <a:effectLst/>
                        </a:rPr>
                        <a:t>melaporkan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err="1">
                          <a:effectLst/>
                        </a:rPr>
                        <a:t>pengaduan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err="1">
                          <a:effectLst/>
                        </a:rPr>
                        <a:t>terkait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err="1">
                          <a:effectLst/>
                        </a:rPr>
                        <a:t>sarana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err="1">
                          <a:effectLst/>
                        </a:rPr>
                        <a:t>prasarana</a:t>
                      </a:r>
                      <a:r>
                        <a:rPr lang="en-US" sz="900" kern="100" dirty="0">
                          <a:effectLst/>
                        </a:rPr>
                        <a:t> di universitas </a:t>
                      </a:r>
                      <a:r>
                        <a:rPr lang="en-US" sz="900" kern="100" dirty="0" err="1">
                          <a:effectLst/>
                        </a:rPr>
                        <a:t>darussalam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err="1">
                          <a:effectLst/>
                        </a:rPr>
                        <a:t>gontor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1290120429"/>
                  </a:ext>
                </a:extLst>
              </a:tr>
              <a:tr h="297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8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Sistem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err="1">
                          <a:effectLst/>
                        </a:rPr>
                        <a:t>informasi</a:t>
                      </a:r>
                      <a:r>
                        <a:rPr lang="en-US" sz="900" kern="100" dirty="0">
                          <a:effectLst/>
                        </a:rPr>
                        <a:t> ini </a:t>
                      </a:r>
                      <a:r>
                        <a:rPr lang="en-US" sz="900" kern="100" dirty="0" err="1">
                          <a:effectLst/>
                        </a:rPr>
                        <a:t>terus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err="1">
                          <a:effectLst/>
                        </a:rPr>
                        <a:t>mengalami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en-US" sz="900" kern="100" dirty="0" err="1">
                          <a:effectLst/>
                        </a:rPr>
                        <a:t>perbaikan</a:t>
                      </a:r>
                      <a:r>
                        <a:rPr lang="en-US" sz="900" kern="100" dirty="0">
                          <a:effectLst/>
                        </a:rPr>
                        <a:t> dan </a:t>
                      </a:r>
                      <a:r>
                        <a:rPr lang="en-US" sz="900" kern="100" dirty="0" err="1">
                          <a:effectLst/>
                        </a:rPr>
                        <a:t>pengembangan</a:t>
                      </a:r>
                      <a:r>
                        <a:rPr lang="en-US" sz="900" kern="100" dirty="0">
                          <a:effectLst/>
                        </a:rPr>
                        <a:t> yang </a:t>
                      </a:r>
                      <a:r>
                        <a:rPr lang="en-US" sz="900" kern="100" dirty="0" err="1">
                          <a:effectLst/>
                        </a:rPr>
                        <a:t>positif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2458259570"/>
                  </a:ext>
                </a:extLst>
              </a:tr>
              <a:tr h="4503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9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Sistem ini telah meningkatkan efisiensi dan efektivitas dalam mengelola peminjaman dan pengaduan sarana prasarana.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1622120097"/>
                  </a:ext>
                </a:extLst>
              </a:tr>
              <a:tr h="4503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10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Sistem informasi ini memberikan manfaat signifikan dalam kegiatan akademik atau administratif di universitas darussalam gontor.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3869357687"/>
                  </a:ext>
                </a:extLst>
              </a:tr>
              <a:tr h="22872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Jumlah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2354241486"/>
                  </a:ext>
                </a:extLst>
              </a:tr>
              <a:tr h="294508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Presentase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92%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5590" marR="55590" marT="0" marB="0" anchor="ctr"/>
                </a:tc>
                <a:extLst>
                  <a:ext uri="{0D108BD9-81ED-4DB2-BD59-A6C34878D82A}">
                    <a16:rowId xmlns:a16="http://schemas.microsoft.com/office/drawing/2014/main" xmlns="" val="34131755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85DD1D-47E3-551B-478B-94283EFB6A8E}"/>
              </a:ext>
            </a:extLst>
          </p:cNvPr>
          <p:cNvSpPr txBox="1"/>
          <p:nvPr/>
        </p:nvSpPr>
        <p:spPr>
          <a:xfrm>
            <a:off x="4216400" y="4132198"/>
            <a:ext cx="8177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Rumus</a:t>
            </a:r>
            <a:r>
              <a:rPr lang="en-US" sz="16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presentase</a:t>
            </a:r>
            <a:r>
              <a:rPr lang="en-US" sz="16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= (Skor Total </a:t>
            </a:r>
            <a:r>
              <a:rPr lang="en-US" sz="16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Responden</a:t>
            </a:r>
            <a:r>
              <a:rPr lang="en-US" sz="16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/ Skor </a:t>
            </a:r>
            <a:r>
              <a:rPr lang="en-US" sz="16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Maksimal</a:t>
            </a:r>
            <a:r>
              <a:rPr lang="en-US" sz="16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Mungkin) x 100%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(1)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marR="128524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46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/50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x 100% = 100%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Hasil dan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Pembahasan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(Uji Ahli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Materi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FDEBE6A-12C0-7687-9453-6557EF23EC4C}"/>
              </a:ext>
            </a:extLst>
          </p:cNvPr>
          <p:cNvSpPr txBox="1"/>
          <p:nvPr/>
        </p:nvSpPr>
        <p:spPr>
          <a:xfrm>
            <a:off x="5543076" y="1527968"/>
            <a:ext cx="6154938" cy="25853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457200" indent="228600" algn="just">
              <a:lnSpc>
                <a:spcPct val="150000"/>
              </a:lnSpc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Evaluasi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oleh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seorang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ahli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media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melibatkan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penghitungan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rata-rata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presentase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skala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Likert yang dapat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diakumulasi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dan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hasilnya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mencapai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presentase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sekitar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81.54%.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Hal ini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mengindikasikan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situs web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Elmuna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Chips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dianggap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memiliki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tingkat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kegunaan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“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oleh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pengguna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GB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4D8C9B0-FADC-FFB5-BCDE-619EC61B7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641640"/>
              </p:ext>
            </p:extLst>
          </p:nvPr>
        </p:nvGraphicFramePr>
        <p:xfrm>
          <a:off x="838200" y="1367483"/>
          <a:ext cx="4360663" cy="47934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4515">
                  <a:extLst>
                    <a:ext uri="{9D8B030D-6E8A-4147-A177-3AD203B41FA5}">
                      <a16:colId xmlns:a16="http://schemas.microsoft.com/office/drawing/2014/main" xmlns="" val="2428672503"/>
                    </a:ext>
                  </a:extLst>
                </a:gridCol>
                <a:gridCol w="3490432">
                  <a:extLst>
                    <a:ext uri="{9D8B030D-6E8A-4147-A177-3AD203B41FA5}">
                      <a16:colId xmlns:a16="http://schemas.microsoft.com/office/drawing/2014/main" xmlns="" val="3868410291"/>
                    </a:ext>
                  </a:extLst>
                </a:gridCol>
                <a:gridCol w="555716">
                  <a:extLst>
                    <a:ext uri="{9D8B030D-6E8A-4147-A177-3AD203B41FA5}">
                      <a16:colId xmlns:a16="http://schemas.microsoft.com/office/drawing/2014/main" xmlns="" val="366146351"/>
                    </a:ext>
                  </a:extLst>
                </a:gridCol>
              </a:tblGrid>
              <a:tr h="3583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No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Soal Kuisioner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Nilai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1423019008"/>
                  </a:ext>
                </a:extLst>
              </a:tr>
              <a:tr h="250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Kemudahan</a:t>
                      </a:r>
                      <a:r>
                        <a:rPr lang="en-US" sz="1000" kern="100" spc="-10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penggunaan</a:t>
                      </a:r>
                      <a:r>
                        <a:rPr lang="en-US" sz="1000" kern="100" spc="-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sistem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1424209992"/>
                  </a:ext>
                </a:extLst>
              </a:tr>
              <a:tr h="246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Kejelasan</a:t>
                      </a:r>
                      <a:r>
                        <a:rPr lang="en-US" sz="1000" kern="100" spc="-20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Navigasi/Fitur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4226652370"/>
                  </a:ext>
                </a:extLst>
              </a:tr>
              <a:tr h="250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Kemudahan</a:t>
                      </a:r>
                      <a:r>
                        <a:rPr lang="en-US" sz="1000" kern="100" spc="-10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pemilihan</a:t>
                      </a:r>
                      <a:r>
                        <a:rPr lang="en-US" sz="1000" kern="100" spc="-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menu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1888855024"/>
                  </a:ext>
                </a:extLst>
              </a:tr>
              <a:tr h="423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4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Kelancaran</a:t>
                      </a:r>
                      <a:r>
                        <a:rPr lang="en-US" sz="1000" kern="100" spc="-10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sistem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2264851349"/>
                  </a:ext>
                </a:extLst>
              </a:tr>
              <a:tr h="2437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5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Kesesuaian</a:t>
                      </a:r>
                      <a:r>
                        <a:rPr lang="en-US" sz="1000" kern="100" spc="-10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tombol</a:t>
                      </a:r>
                      <a:r>
                        <a:rPr lang="en-US" sz="1000" kern="100" spc="-1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navigasi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2832950331"/>
                  </a:ext>
                </a:extLst>
              </a:tr>
              <a:tr h="2389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6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Tata</a:t>
                      </a:r>
                      <a:r>
                        <a:rPr lang="en-US" sz="1000" kern="100" spc="-3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letak</a:t>
                      </a:r>
                      <a:r>
                        <a:rPr lang="en-US" sz="1000" kern="100" spc="-30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menu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2996251305"/>
                  </a:ext>
                </a:extLst>
              </a:tr>
              <a:tr h="2515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7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Kerapian</a:t>
                      </a:r>
                      <a:r>
                        <a:rPr lang="en-US" sz="1000" kern="100" spc="-1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penyajian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886156095"/>
                  </a:ext>
                </a:extLst>
              </a:tr>
              <a:tr h="246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8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Kesesuaian</a:t>
                      </a:r>
                      <a:r>
                        <a:rPr lang="en-US" sz="1000" kern="100" spc="-1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warna</a:t>
                      </a:r>
                      <a:r>
                        <a:rPr lang="en-US" sz="1000" kern="100" spc="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background dan</a:t>
                      </a:r>
                      <a:r>
                        <a:rPr lang="en-US" sz="1000" kern="100" spc="-1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kontras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3859374918"/>
                  </a:ext>
                </a:extLst>
              </a:tr>
              <a:tr h="249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9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Ketepatan</a:t>
                      </a:r>
                      <a:r>
                        <a:rPr lang="en-US" sz="1000" kern="100" spc="-1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warna yang</a:t>
                      </a:r>
                      <a:r>
                        <a:rPr lang="en-US" sz="1000" kern="100" spc="-10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digunakan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3824581485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10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Kesesuaian</a:t>
                      </a:r>
                      <a:r>
                        <a:rPr lang="en-US" sz="1000" kern="100" spc="-1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ukuran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1855498336"/>
                  </a:ext>
                </a:extLst>
              </a:tr>
              <a:tr h="3446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11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Tampilan</a:t>
                      </a:r>
                      <a:r>
                        <a:rPr lang="en-US" sz="1000" kern="100" spc="-4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grafis</a:t>
                      </a:r>
                      <a:r>
                        <a:rPr lang="en-US" sz="1000" kern="100" spc="-30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antarmuka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461404896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12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Program</a:t>
                      </a:r>
                      <a:r>
                        <a:rPr lang="en-US" sz="1000" kern="100" spc="-1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dikembangkan sesuai</a:t>
                      </a:r>
                      <a:r>
                        <a:rPr lang="en-US" sz="1000" kern="100" spc="-1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dengan kemampuan pengguna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1734304850"/>
                  </a:ext>
                </a:extLst>
              </a:tr>
              <a:tr h="3583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13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Program</a:t>
                      </a:r>
                      <a:r>
                        <a:rPr lang="en-US" sz="1000" kern="100" spc="-1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menyajian</a:t>
                      </a:r>
                      <a:r>
                        <a:rPr lang="en-US" sz="1000" kern="100" spc="-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sistem</a:t>
                      </a:r>
                      <a:r>
                        <a:rPr lang="en-US" sz="1000" kern="100" spc="-20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yang</a:t>
                      </a:r>
                      <a:r>
                        <a:rPr lang="en-US" sz="1000" kern="100" spc="-5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diinginkan</a:t>
                      </a:r>
                      <a:r>
                        <a:rPr lang="en-US" sz="1000" kern="100" spc="-10">
                          <a:effectLst/>
                        </a:rPr>
                        <a:t> </a:t>
                      </a:r>
                      <a:r>
                        <a:rPr lang="en-US" sz="1000" kern="100">
                          <a:effectLst/>
                        </a:rPr>
                        <a:t>pengguna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624890777"/>
                  </a:ext>
                </a:extLst>
              </a:tr>
              <a:tr h="25508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Jumlah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2687080747"/>
                  </a:ext>
                </a:extLst>
              </a:tr>
              <a:tr h="35837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</a:rPr>
                        <a:t>Presentase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81.54%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566" marR="59566" marT="0" marB="0" anchor="ctr"/>
                </a:tc>
                <a:extLst>
                  <a:ext uri="{0D108BD9-81ED-4DB2-BD59-A6C34878D82A}">
                    <a16:rowId xmlns:a16="http://schemas.microsoft.com/office/drawing/2014/main" xmlns="" val="40948591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52A9B2-5F81-3475-94C0-01C28C97DA65}"/>
              </a:ext>
            </a:extLst>
          </p:cNvPr>
          <p:cNvSpPr txBox="1"/>
          <p:nvPr/>
        </p:nvSpPr>
        <p:spPr>
          <a:xfrm>
            <a:off x="5369553" y="4280107"/>
            <a:ext cx="6501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Rumus</a:t>
            </a:r>
            <a:r>
              <a:rPr lang="en-US" sz="1400" dirty="0"/>
              <a:t> </a:t>
            </a:r>
            <a:r>
              <a:rPr lang="en-US" sz="1400" dirty="0" err="1"/>
              <a:t>presentase</a:t>
            </a:r>
            <a:r>
              <a:rPr lang="en-US" sz="1400" dirty="0"/>
              <a:t> = (Skor Total </a:t>
            </a:r>
            <a:r>
              <a:rPr lang="en-US" sz="1400" dirty="0" err="1"/>
              <a:t>Responden</a:t>
            </a:r>
            <a:r>
              <a:rPr lang="en-US" sz="1400" dirty="0"/>
              <a:t> / Skor </a:t>
            </a:r>
            <a:r>
              <a:rPr lang="en-US" sz="1400" dirty="0" err="1"/>
              <a:t>Maksimal</a:t>
            </a:r>
            <a:r>
              <a:rPr lang="en-US" sz="1400" dirty="0"/>
              <a:t> yang Mungkin) x 100% (1)</a:t>
            </a:r>
          </a:p>
          <a:p>
            <a:r>
              <a:rPr lang="en-US" sz="1400" dirty="0"/>
              <a:t>                                           </a:t>
            </a:r>
            <a:r>
              <a:rPr lang="en-US" sz="1400" dirty="0" smtClean="0"/>
              <a:t>(53/65</a:t>
            </a:r>
            <a:r>
              <a:rPr lang="en-US" sz="1400" dirty="0"/>
              <a:t>) x 100% = </a:t>
            </a:r>
            <a:r>
              <a:rPr lang="en-US" sz="1400" dirty="0" smtClean="0"/>
              <a:t>81,54%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257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Hasil dan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Pembahasan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(Uji Ahli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Terhadap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Pengguna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FDEBE6A-12C0-7687-9453-6557EF23EC4C}"/>
              </a:ext>
            </a:extLst>
          </p:cNvPr>
          <p:cNvSpPr txBox="1"/>
          <p:nvPr/>
        </p:nvSpPr>
        <p:spPr>
          <a:xfrm>
            <a:off x="7145864" y="1746044"/>
            <a:ext cx="4746881" cy="17543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Pengujian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oleh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12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responden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mahasiswi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UNIDA)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tingkat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kepuasan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mencapai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91,67%,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mengindikasikan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bahwa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umum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pengguna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dinilai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“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sangat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puas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”.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9AC893A-8DFF-BBD1-D29D-22147054C49B}"/>
              </a:ext>
            </a:extLst>
          </p:cNvPr>
          <p:cNvSpPr txBox="1"/>
          <p:nvPr/>
        </p:nvSpPr>
        <p:spPr>
          <a:xfrm>
            <a:off x="191892" y="4983932"/>
            <a:ext cx="68902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Rumus</a:t>
            </a:r>
            <a:r>
              <a:rPr lang="en-US" sz="1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presentase</a:t>
            </a:r>
            <a:r>
              <a:rPr lang="en-US" sz="1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= (Skor Total </a:t>
            </a:r>
            <a:r>
              <a:rPr lang="en-US" sz="14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Responden</a:t>
            </a:r>
            <a:r>
              <a:rPr lang="en-US" sz="1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/ Skor </a:t>
            </a:r>
            <a:r>
              <a:rPr lang="en-US" sz="14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Maksimal</a:t>
            </a:r>
            <a:r>
              <a:rPr lang="en-US" sz="1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Mungkin) x 100%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(1)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marR="128524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336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/360) 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 100% = </a:t>
            </a:r>
            <a:r>
              <a:rPr 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93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,33%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229979"/>
              </p:ext>
            </p:extLst>
          </p:nvPr>
        </p:nvGraphicFramePr>
        <p:xfrm>
          <a:off x="583566" y="1747891"/>
          <a:ext cx="6452233" cy="2940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0981"/>
                <a:gridCol w="2296640"/>
                <a:gridCol w="302427"/>
                <a:gridCol w="302427"/>
                <a:gridCol w="302427"/>
                <a:gridCol w="302427"/>
                <a:gridCol w="302427"/>
                <a:gridCol w="302427"/>
                <a:gridCol w="302427"/>
                <a:gridCol w="302427"/>
                <a:gridCol w="316299"/>
                <a:gridCol w="316299"/>
                <a:gridCol w="316299"/>
                <a:gridCol w="316299"/>
              </a:tblGrid>
              <a:tr h="151765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Soal Kuisoner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1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Nilai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44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251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Kemudahan melakukan pemesanan penggunaan sistem elmuna chips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774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Kejelasan Navigasi/Fitur pada sistem informasi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673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Kemudahan pemilihan menu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463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Kelancaran sistem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409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Kemudahan dalam menemukan produk yang dicari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930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Kemudahan dalam proses pemesanan dan pembayaran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6256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Jumlah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6256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Presentase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93.33%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9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Hasil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Pembahasan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48" y="1320801"/>
            <a:ext cx="2890019" cy="40876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50358" y="5600952"/>
            <a:ext cx="2249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Uji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Ahli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Stakeholder)</a:t>
            </a:r>
            <a:endParaRPr lang="en-US" dirty="0"/>
          </a:p>
        </p:txBody>
      </p:sp>
      <p:pic>
        <p:nvPicPr>
          <p:cNvPr id="6" name="Picture 5" descr="C:\Users\asus\Downloads\ilovepdf_pages-to-jpg\Ahli media pengujian_page-0001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8"/>
          <a:stretch/>
        </p:blipFill>
        <p:spPr bwMode="auto">
          <a:xfrm>
            <a:off x="4401396" y="1320801"/>
            <a:ext cx="2998471" cy="40876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66" y="1392633"/>
            <a:ext cx="3047615" cy="39439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03767" y="5600952"/>
            <a:ext cx="1736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Uji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Ahli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Media)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Hasil dan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Pembahasan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Uji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Pengguna</a:t>
            </a:r>
            <a:r>
              <a:rPr lang="en-US" sz="36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113" y="1413933"/>
            <a:ext cx="3127085" cy="4422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980" y="1413933"/>
            <a:ext cx="3127086" cy="44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4900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Latar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Belakang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11C26B-1482-414C-8DFB-117DC3E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104" y="1483735"/>
            <a:ext cx="7628395" cy="3555267"/>
          </a:xfrm>
        </p:spPr>
        <p:txBody>
          <a:bodyPr>
            <a:noAutofit/>
          </a:bodyPr>
          <a:lstStyle/>
          <a:p>
            <a:pPr marL="457200" indent="0" algn="just">
              <a:lnSpc>
                <a:spcPct val="100000"/>
              </a:lnSpc>
              <a:buNone/>
            </a:pPr>
            <a:r>
              <a:rPr lang="en-GB" sz="1800" b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Najiya</a:t>
            </a:r>
            <a:r>
              <a:rPr lang="en-GB" sz="18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Food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perusahan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perorangan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berspesialisme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pada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pengolahan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makanan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ringan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yakni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Keripik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pisang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ubi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talas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sukun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kentang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yang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berasal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bumi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pertanian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local di Lampung Utara.</a:t>
            </a:r>
            <a:r>
              <a:rPr lang="en-GB" sz="1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GB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algn="just">
              <a:lnSpc>
                <a:spcPct val="100000"/>
              </a:lnSpc>
              <a:buNone/>
            </a:pP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Dibangun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pada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2018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oleh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Ibu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Trimisrati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yang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dimulai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dapur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kecil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memulai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karir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indent="0" algn="just">
              <a:lnSpc>
                <a:spcPct val="100000"/>
              </a:lnSpc>
              <a:buNone/>
            </a:pPr>
            <a:r>
              <a:rPr lang="en-GB" sz="1800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Visi</a:t>
            </a:r>
            <a:r>
              <a:rPr lang="en-GB" sz="1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Menjadi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salah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produsen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industry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makanan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ringan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keripik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terbaik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terbesar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di Indonesia yang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disukai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seluruh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lapisan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nasional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maupun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internasional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senantiasa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mengutamakan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cita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rasa yang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khas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berkualitas</a:t>
            </a:r>
            <a:r>
              <a:rPr lang="en-GB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indent="0" algn="just">
              <a:lnSpc>
                <a:spcPct val="100000"/>
              </a:lnSpc>
              <a:buNone/>
            </a:pPr>
            <a:r>
              <a:rPr lang="en-GB" sz="1800" b="1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Misi</a:t>
            </a:r>
            <a:r>
              <a:rPr lang="en-GB" sz="18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beradaptasi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bertahan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GB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apapun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dipercaya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diandalkan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turut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kontribusi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negara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oleh-oleh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Lampung. </a:t>
            </a:r>
            <a:endParaRPr lang="en-GB" sz="1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0713" b="20805"/>
          <a:stretch/>
        </p:blipFill>
        <p:spPr>
          <a:xfrm>
            <a:off x="1026619" y="1416002"/>
            <a:ext cx="2396066" cy="2335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75" y="3894598"/>
            <a:ext cx="2125201" cy="21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Kesimpulan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11C26B-1482-414C-8DFB-117DC3E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1450590"/>
            <a:ext cx="11015133" cy="3555267"/>
          </a:xfrm>
        </p:spPr>
        <p:txBody>
          <a:bodyPr>
            <a:noAutofit/>
          </a:bodyPr>
          <a:lstStyle/>
          <a:p>
            <a:pPr marL="8001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Penelitian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telah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merancang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penjualan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website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Elmuna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Chips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guna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membantu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pengoptimalan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pengolahan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data,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penjualan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pemesanan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serta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media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promosi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memperkenalkan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meluas</a:t>
            </a: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sz="18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uji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coba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blackbox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fungsional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menunjukkan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bahwa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fitur-fitur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beroperasi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baik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uji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coba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acceptability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menunjukkan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bahwa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website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Elmuna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Chips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mendapatkan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penilaian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positif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Stakeholder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memberikan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penilaian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sebesar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92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%,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ahli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media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memberikan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penilaian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sebesar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81,54%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12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mahasiswi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berpartisipasi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sekitar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93,33%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memberikan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penilaian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baik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Hal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mengindikasikan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bahwa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website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Elmuna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Chips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dianggap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sangat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sesuai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pengolahan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produk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proses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jual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beli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serta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memperkenalkan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produk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meluas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36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4A45E9-B3A6-4E0A-8B93-E360FD24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46" y="2543124"/>
            <a:ext cx="7268308" cy="9737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TERIMA KASIH </a:t>
            </a:r>
            <a:r>
              <a:rPr lang="en-US" sz="6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</a:t>
            </a:r>
            <a:endParaRPr lang="en-ID" sz="6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C622250F-0966-2A3E-D6C0-0EBF95019D0E}"/>
              </a:ext>
            </a:extLst>
          </p:cNvPr>
          <p:cNvSpPr txBox="1">
            <a:spLocks/>
          </p:cNvSpPr>
          <p:nvPr/>
        </p:nvSpPr>
        <p:spPr>
          <a:xfrm>
            <a:off x="2461846" y="3429000"/>
            <a:ext cx="7268308" cy="66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D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0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Latar</a:t>
            </a:r>
            <a:r>
              <a:rPr lang="en-US" sz="36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Belakang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11C26B-1482-414C-8DFB-117DC3E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717" y="1994649"/>
            <a:ext cx="7374466" cy="3280086"/>
          </a:xfrm>
        </p:spPr>
        <p:txBody>
          <a:bodyPr>
            <a:noAutofit/>
          </a:bodyPr>
          <a:lstStyle/>
          <a:p>
            <a:pPr marL="45720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Elmuna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Chips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iconic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diproduksi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oleh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PT.Najiya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Food,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berbahan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pisang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gepok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diolah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rasa yang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unik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menjadikan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keripik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pisang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Elmuna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Chips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tersohor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wilayah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Lampung.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Kesuksesan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pengenalan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rasa,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terpilih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promosi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ekspor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Indonesia,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ajang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Indonesia Trade Expo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(ITE)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 yang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diselenggarakan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ICE BSD city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Tangerang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mewakilkan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camilan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Lampung 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dipromosikan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5959"/>
            <a:ext cx="3325900" cy="46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1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Latar</a:t>
            </a:r>
            <a:r>
              <a:rPr lang="en-US" sz="36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Belakang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11C26B-1482-414C-8DFB-117DC3E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60857"/>
            <a:ext cx="6208880" cy="2204920"/>
          </a:xfrm>
        </p:spPr>
        <p:txBody>
          <a:bodyPr>
            <a:noAutofit/>
          </a:bodyPr>
          <a:lstStyle/>
          <a:p>
            <a:pPr marL="45720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reset data (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Badan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Pusat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Statistik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yakni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Produksi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Buah-buahan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Jenis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Tanaman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Provinsi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2022.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Lampung </a:t>
            </a:r>
            <a:r>
              <a:rPr lang="en-GB" sz="18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GB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GB" sz="18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urutan</a:t>
            </a:r>
            <a:r>
              <a:rPr lang="en-GB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ketiga</a:t>
            </a:r>
            <a:r>
              <a:rPr lang="en-GB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GB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pengasil</a:t>
            </a:r>
            <a:r>
              <a:rPr lang="en-GB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pisang</a:t>
            </a:r>
            <a:r>
              <a:rPr lang="en-GB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terbanyak</a:t>
            </a:r>
            <a:r>
              <a:rPr lang="en-GB" sz="1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Indonesia</a:t>
            </a:r>
            <a:r>
              <a:rPr lang="en-GB" sz="18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GB" sz="15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(Data </a:t>
            </a:r>
            <a:r>
              <a:rPr lang="en-GB" sz="15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terakhir</a:t>
            </a:r>
            <a:r>
              <a:rPr lang="en-GB" sz="15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5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diperbarui</a:t>
            </a:r>
            <a:r>
              <a:rPr lang="en-GB" sz="15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13 </a:t>
            </a:r>
            <a:r>
              <a:rPr lang="en-GB" sz="1500" dirty="0" err="1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februari</a:t>
            </a:r>
            <a:r>
              <a:rPr lang="en-GB" sz="15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2023)</a:t>
            </a:r>
            <a:endParaRPr lang="en-US" sz="1500" kern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146" y="5816599"/>
            <a:ext cx="968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https://databoks.katadata.co.id/datapublish/2023/06/22/jawa-timur-jadi-produsen-pisang-terbesar-nasional-2022-berapa-jumlahnya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2413" y="5678100"/>
            <a:ext cx="1036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https://www.bps.go.id/id/statistics-table/2/NjIjMg%253D%253D/produksi-tanaman-buah-buahan.html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657179" y="1727658"/>
            <a:ext cx="2807622" cy="3071318"/>
            <a:chOff x="627673" y="1730913"/>
            <a:chExt cx="2792008" cy="30920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673" y="3141280"/>
              <a:ext cx="2792008" cy="56979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2869" b="9844"/>
            <a:stretch/>
          </p:blipFill>
          <p:spPr>
            <a:xfrm>
              <a:off x="742606" y="1730913"/>
              <a:ext cx="2615632" cy="79681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467" y="2530957"/>
              <a:ext cx="2739075" cy="6277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173" y="3681336"/>
              <a:ext cx="2733098" cy="7597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284" y="4384884"/>
              <a:ext cx="2696521" cy="438063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22413" y="5326344"/>
            <a:ext cx="8543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https://www.bps.go.id/id/statistics-table/3/U0dKc1owczVSalJ5VFdOMWVETnlVRVJ6YlRJMFp6MDkjMw==/produksi-buah-buahan-menurut-jenis-tanaman-menurut-provinsi.html?year=2022</a:t>
            </a:r>
          </a:p>
        </p:txBody>
      </p:sp>
    </p:spTree>
    <p:extLst>
      <p:ext uri="{BB962C8B-B14F-4D97-AF65-F5344CB8AC3E}">
        <p14:creationId xmlns:p14="http://schemas.microsoft.com/office/powerpoint/2010/main" val="376258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20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Latar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Belakang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11C26B-1482-414C-8DFB-117DC3E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83735"/>
            <a:ext cx="10515600" cy="3555267"/>
          </a:xfrm>
        </p:spPr>
        <p:txBody>
          <a:bodyPr>
            <a:noAutofit/>
          </a:bodyPr>
          <a:lstStyle/>
          <a:p>
            <a:pPr marL="457200" indent="269875" algn="just">
              <a:lnSpc>
                <a:spcPct val="100000"/>
              </a:lnSpc>
            </a:pP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observasi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peneliti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wawancara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tatap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muka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pemilik</a:t>
            </a:r>
            <a:r>
              <a:rPr lang="en-GB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Elmuna</a:t>
            </a:r>
            <a:r>
              <a:rPr lang="en-GB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Chips,</a:t>
            </a:r>
            <a:r>
              <a:rPr lang="en-GB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menyampaikan</a:t>
            </a:r>
            <a:r>
              <a:rPr lang="en-GB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GB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penjualan</a:t>
            </a:r>
            <a:r>
              <a:rPr lang="en-GB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Elmuna</a:t>
            </a:r>
            <a:r>
              <a:rPr lang="en-GB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Chips </a:t>
            </a:r>
            <a:r>
              <a:rPr lang="en-GB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membutuhkan</a:t>
            </a:r>
            <a:r>
              <a:rPr lang="en-GB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efisiensi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kemudahan</a:t>
            </a:r>
            <a:r>
              <a:rPr lang="en-GB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pengolahan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GB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 </a:t>
            </a:r>
            <a:r>
              <a:rPr lang="en-GB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GB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memperkenalkan</a:t>
            </a:r>
            <a:r>
              <a:rPr lang="en-GB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GB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Elmuna</a:t>
            </a:r>
            <a:r>
              <a:rPr lang="en-GB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Chips </a:t>
            </a:r>
            <a:r>
              <a:rPr lang="en-GB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GB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meluas</a:t>
            </a:r>
            <a:endParaRPr lang="en-GB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269875" algn="just">
              <a:lnSpc>
                <a:spcPct val="100000"/>
              </a:lnSpc>
            </a:pPr>
            <a:r>
              <a:rPr lang="en-GB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GB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hasil</a:t>
            </a:r>
            <a:r>
              <a:rPr lang="en-GB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wawancara</a:t>
            </a:r>
            <a:r>
              <a:rPr lang="en-GB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penelitian</a:t>
            </a:r>
            <a:r>
              <a:rPr lang="en-GB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kuisioner</a:t>
            </a:r>
            <a:r>
              <a:rPr lang="en-GB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GB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berisikan</a:t>
            </a:r>
            <a:r>
              <a:rPr lang="en-GB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beberapa</a:t>
            </a:r>
            <a:r>
              <a:rPr lang="en-GB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pertanyaan</a:t>
            </a:r>
            <a:r>
              <a:rPr lang="en-GB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GB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pemilik</a:t>
            </a:r>
            <a:r>
              <a:rPr lang="en-GB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GB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disimpulkan</a:t>
            </a:r>
            <a:r>
              <a:rPr lang="en-GB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bahwa</a:t>
            </a:r>
            <a:r>
              <a:rPr lang="en-GB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GB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jual</a:t>
            </a:r>
            <a:r>
              <a:rPr lang="en-GB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beli</a:t>
            </a:r>
            <a:r>
              <a:rPr lang="en-GB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elmuna</a:t>
            </a:r>
            <a:r>
              <a:rPr lang="en-GB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chips </a:t>
            </a:r>
            <a:r>
              <a:rPr lang="en-GB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GB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GB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GB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terbilang</a:t>
            </a:r>
            <a:r>
              <a:rPr lang="en-GB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manual, </a:t>
            </a:r>
            <a:r>
              <a:rPr lang="en-GB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begitu</a:t>
            </a:r>
            <a:r>
              <a:rPr lang="en-GB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juga</a:t>
            </a:r>
            <a:r>
              <a:rPr lang="en-GB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GB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pendataan</a:t>
            </a:r>
            <a:r>
              <a:rPr lang="en-GB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endParaRPr lang="en-GB" sz="1800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269875" algn="just">
              <a:lnSpc>
                <a:spcPct val="100000"/>
              </a:lnSpc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B499230-3960-CC65-76F6-1B82FF90E7FF}"/>
              </a:ext>
            </a:extLst>
          </p:cNvPr>
          <p:cNvSpPr txBox="1"/>
          <p:nvPr/>
        </p:nvSpPr>
        <p:spPr>
          <a:xfrm>
            <a:off x="5352447" y="3940273"/>
            <a:ext cx="609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Oleh </a:t>
            </a:r>
            <a:r>
              <a:rPr lang="en-GB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GB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itu</a:t>
            </a:r>
            <a:r>
              <a:rPr lang="en-GB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diusulkan</a:t>
            </a:r>
            <a:r>
              <a:rPr lang="en-GB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perancangan</a:t>
            </a:r>
            <a:r>
              <a:rPr lang="en-GB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GB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en-GB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penjualan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web yang </a:t>
            </a:r>
            <a:r>
              <a:rPr lang="en-GB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GB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en-GB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efisiensi</a:t>
            </a:r>
            <a:r>
              <a:rPr lang="en-GB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GB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pengelolaan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data, proses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jual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beli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sekaligus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media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memperkenalkan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Elmuna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Chips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meluas</a:t>
            </a:r>
            <a:r>
              <a:rPr lang="en-GB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5" y="3840896"/>
            <a:ext cx="3497115" cy="19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2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Dokumentasi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5091" b="16304"/>
          <a:stretch/>
        </p:blipFill>
        <p:spPr>
          <a:xfrm>
            <a:off x="516467" y="1422400"/>
            <a:ext cx="2057400" cy="25509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163" y="1361159"/>
            <a:ext cx="3564636" cy="2673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7" y="4261256"/>
            <a:ext cx="4004903" cy="1894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17181" b="39257"/>
          <a:stretch/>
        </p:blipFill>
        <p:spPr>
          <a:xfrm>
            <a:off x="6767028" y="1340871"/>
            <a:ext cx="2391914" cy="22025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5078" b="14999"/>
          <a:stretch/>
        </p:blipFill>
        <p:spPr>
          <a:xfrm>
            <a:off x="4792304" y="4284850"/>
            <a:ext cx="3082025" cy="18474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25" y="3668490"/>
            <a:ext cx="2463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Rumusan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Masalah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11C26B-1482-414C-8DFB-117DC3E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4" y="1474494"/>
            <a:ext cx="10720584" cy="2146316"/>
          </a:xfrm>
        </p:spPr>
        <p:txBody>
          <a:bodyPr>
            <a:noAutofit/>
          </a:bodyPr>
          <a:lstStyle/>
          <a:p>
            <a:pPr marL="45720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latar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belakang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ada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maka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disimpulkan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kurangnya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optimalisasi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pengolahan</a:t>
            </a:r>
            <a:r>
              <a:rPr 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18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media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penjualan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dan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proses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pembelian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pada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PT.Najiya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Food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digital,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kegiatan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jual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beli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hanya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melalui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Whatsapp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kurangnya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efektivitas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pemesanan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serta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media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promosi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memperkenalkan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meluas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F82E2061-0796-38F7-8612-340C8969612C}"/>
              </a:ext>
            </a:extLst>
          </p:cNvPr>
          <p:cNvSpPr txBox="1">
            <a:spLocks/>
          </p:cNvSpPr>
          <p:nvPr/>
        </p:nvSpPr>
        <p:spPr>
          <a:xfrm>
            <a:off x="838200" y="30957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Tujuan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Penelitian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D60826E-D8D3-ACC4-3378-8A50991594E7}"/>
              </a:ext>
            </a:extLst>
          </p:cNvPr>
          <p:cNvSpPr txBox="1">
            <a:spLocks/>
          </p:cNvSpPr>
          <p:nvPr/>
        </p:nvSpPr>
        <p:spPr>
          <a:xfrm>
            <a:off x="418454" y="4145864"/>
            <a:ext cx="10720584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Adapun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tujuan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penelitian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membantu</a:t>
            </a:r>
            <a:r>
              <a:rPr 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pengoptimalan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pengolahan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data,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penjualan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proses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pemesanan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serta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media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promosi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memperkenalkan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produk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meluas</a:t>
            </a:r>
            <a:r>
              <a:rPr lang="en-US" sz="180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1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Tahapan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Penelitian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4234981-A366-295B-4908-A94B41D2723B}"/>
              </a:ext>
            </a:extLst>
          </p:cNvPr>
          <p:cNvSpPr txBox="1"/>
          <p:nvPr/>
        </p:nvSpPr>
        <p:spPr>
          <a:xfrm>
            <a:off x="5548086" y="2484736"/>
            <a:ext cx="612321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ini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dengan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cara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pendekatan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sistematis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mulai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tahap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kebutuhan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lalu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menuju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ke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tahap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analisis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kebutuhan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desain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penulisan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kode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program,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pengujian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program,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penerapan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program dan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pemeliharaan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Setiap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langkah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dilalui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harus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diselesaikan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satu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per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satu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(tidak dapat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meloncat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ke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tahap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berikutnya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dan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berjalan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berurutan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oleh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karena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itu di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waterfall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13A51D60-8FAE-F02B-E1B3-89B1A8D3027D}"/>
              </a:ext>
            </a:extLst>
          </p:cNvPr>
          <p:cNvSpPr txBox="1">
            <a:spLocks/>
          </p:cNvSpPr>
          <p:nvPr/>
        </p:nvSpPr>
        <p:spPr>
          <a:xfrm>
            <a:off x="851356" y="1391539"/>
            <a:ext cx="2709464" cy="48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Metode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Waterfall</a:t>
            </a:r>
            <a:endParaRPr lang="en-ID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60956" y="2204650"/>
            <a:ext cx="3568244" cy="28454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4000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7B62B-61E6-479B-96EB-70902D1D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Tahapan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Analisis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3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endParaRPr lang="en-ID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11C26B-1482-414C-8DFB-117DC3E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55526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mengumpulkan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kebutuhan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dirancang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(Admin)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</a:t>
            </a:r>
            <a:r>
              <a:rPr 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website ecommerce (User)</a:t>
            </a:r>
            <a:endParaRPr lang="en-GB" sz="12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diperoleh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Pemilik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Najiya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Food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ingin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memfokuskan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system yang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mengatur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pengolahan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stok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transaksi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Penyediaan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terkait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maupun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perusahaan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agar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memudahkan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pendataan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proses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jual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beli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memperkenalkan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meluas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praktis</a:t>
            </a:r>
            <a:r>
              <a:rPr lang="en-US" sz="18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7027</TotalTime>
  <Words>1683</Words>
  <Application>Microsoft Office PowerPoint</Application>
  <PresentationFormat>Widescreen</PresentationFormat>
  <Paragraphs>321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SimSun</vt:lpstr>
      <vt:lpstr>Arial</vt:lpstr>
      <vt:lpstr>Calibri</vt:lpstr>
      <vt:lpstr>Calibri Light</vt:lpstr>
      <vt:lpstr>Montserrat SemiBold</vt:lpstr>
      <vt:lpstr>Tahoma</vt:lpstr>
      <vt:lpstr>Times New Roman</vt:lpstr>
      <vt:lpstr>Wingdings</vt:lpstr>
      <vt:lpstr>Office Theme</vt:lpstr>
      <vt:lpstr>RANCANG BANGUN SISTEM INFORMASI PENJUALAN UMKM LAMPUNG (STUDI KASUS: ELMUNA CHIPS PADA PT.NAJIYA FOOD)</vt:lpstr>
      <vt:lpstr>Latar Belakang</vt:lpstr>
      <vt:lpstr>Latar Belakang</vt:lpstr>
      <vt:lpstr>Latar Belakang</vt:lpstr>
      <vt:lpstr>Latar Belakang</vt:lpstr>
      <vt:lpstr>Dokumentasi</vt:lpstr>
      <vt:lpstr>Rumusan Masalah</vt:lpstr>
      <vt:lpstr>Tahapan Penelitian</vt:lpstr>
      <vt:lpstr>Tahapan Penelitian (Analisis Kebutuhan)</vt:lpstr>
      <vt:lpstr>Tahapan Penelitian</vt:lpstr>
      <vt:lpstr>Hasil dan Pembahasan</vt:lpstr>
      <vt:lpstr>Hasil dan Pembahasan</vt:lpstr>
      <vt:lpstr>Hasil dan Pembahasan (Uji Black Box)</vt:lpstr>
      <vt:lpstr>Hasil dan Pembahasan (Uji Acceptability)</vt:lpstr>
      <vt:lpstr>Hasil dan Pembahasan (Uji Ahli Stakeholder)</vt:lpstr>
      <vt:lpstr>Hasil dan Pembahasan (Uji Ahli Materi)</vt:lpstr>
      <vt:lpstr>Hasil dan Pembahasan (Uji Ahli Terhadap Pengguna)</vt:lpstr>
      <vt:lpstr>Hasil dan Pembahasan</vt:lpstr>
      <vt:lpstr>Hasil dan Pembahasan (Uji Pengguna)</vt:lpstr>
      <vt:lpstr>Kesimpulan</vt:lpstr>
      <vt:lpstr>TERIMA KASIH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 PRESENTASI</dc:title>
  <dc:creator>Microsoft account</dc:creator>
  <cp:lastModifiedBy>Microsoft account</cp:lastModifiedBy>
  <cp:revision>115</cp:revision>
  <dcterms:created xsi:type="dcterms:W3CDTF">2021-01-21T12:17:38Z</dcterms:created>
  <dcterms:modified xsi:type="dcterms:W3CDTF">2024-05-26T03:06:24Z</dcterms:modified>
</cp:coreProperties>
</file>